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831" r:id="rId1"/>
  </p:sldMasterIdLst>
  <p:handoutMasterIdLst>
    <p:handoutMasterId r:id="rId16"/>
  </p:handoutMasterIdLst>
  <p:sldIdLst>
    <p:sldId id="256" r:id="rId2"/>
    <p:sldId id="258" r:id="rId3"/>
    <p:sldId id="257" r:id="rId4"/>
    <p:sldId id="322" r:id="rId5"/>
    <p:sldId id="291" r:id="rId6"/>
    <p:sldId id="269" r:id="rId7"/>
    <p:sldId id="287" r:id="rId8"/>
    <p:sldId id="311" r:id="rId9"/>
    <p:sldId id="312" r:id="rId10"/>
    <p:sldId id="308" r:id="rId11"/>
    <p:sldId id="319" r:id="rId12"/>
    <p:sldId id="318" r:id="rId13"/>
    <p:sldId id="321" r:id="rId14"/>
    <p:sldId id="313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ja Krajnc" initials="KK" lastIdx="1" clrIdx="0">
    <p:extLst>
      <p:ext uri="{19B8F6BF-5375-455C-9EA6-DF929625EA0E}">
        <p15:presenceInfo xmlns:p15="http://schemas.microsoft.com/office/powerpoint/2012/main" userId="64a9f60e95147e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etel slog 1 – poudare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166" d="100"/>
          <a:sy n="166" d="100"/>
        </p:scale>
        <p:origin x="-1524" y="-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22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Št. mladičev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List1!$A$2:$A$22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List1!$B$2:$B$22</c:f>
              <c:numCache>
                <c:formatCode>General</c:formatCode>
                <c:ptCount val="21"/>
                <c:pt idx="0">
                  <c:v>21372</c:v>
                </c:pt>
                <c:pt idx="1">
                  <c:v>20352</c:v>
                </c:pt>
                <c:pt idx="2">
                  <c:v>19882</c:v>
                </c:pt>
                <c:pt idx="3">
                  <c:v>19874</c:v>
                </c:pt>
                <c:pt idx="4">
                  <c:v>18278</c:v>
                </c:pt>
                <c:pt idx="5">
                  <c:v>16908</c:v>
                </c:pt>
                <c:pt idx="6">
                  <c:v>16868</c:v>
                </c:pt>
                <c:pt idx="7">
                  <c:v>16854</c:v>
                </c:pt>
                <c:pt idx="8">
                  <c:v>15870</c:v>
                </c:pt>
                <c:pt idx="9">
                  <c:v>14501</c:v>
                </c:pt>
                <c:pt idx="10">
                  <c:v>13339</c:v>
                </c:pt>
                <c:pt idx="11">
                  <c:v>12786</c:v>
                </c:pt>
                <c:pt idx="12">
                  <c:v>11092</c:v>
                </c:pt>
                <c:pt idx="13">
                  <c:v>10470</c:v>
                </c:pt>
                <c:pt idx="14">
                  <c:v>10523</c:v>
                </c:pt>
                <c:pt idx="15">
                  <c:v>10202</c:v>
                </c:pt>
                <c:pt idx="16">
                  <c:v>9766</c:v>
                </c:pt>
                <c:pt idx="17">
                  <c:v>10679</c:v>
                </c:pt>
                <c:pt idx="18">
                  <c:v>8634</c:v>
                </c:pt>
                <c:pt idx="19">
                  <c:v>10003</c:v>
                </c:pt>
                <c:pt idx="20">
                  <c:v>10031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5-42C7-94DD-AA9B392B0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615400"/>
        <c:axId val="241616384"/>
      </c:areaChart>
      <c:catAx>
        <c:axId val="24161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41616384"/>
        <c:crosses val="autoZero"/>
        <c:auto val="1"/>
        <c:lblAlgn val="ctr"/>
        <c:lblOffset val="100"/>
        <c:noMultiLvlLbl val="0"/>
      </c:catAx>
      <c:valAx>
        <c:axId val="24161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41615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HD samci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6FE2-4213-8C66-DC923EE226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6FE2-4213-8C66-DC923EE226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6FE2-4213-8C66-DC923EE226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normal</c:v>
                </c:pt>
                <c:pt idx="1">
                  <c:v>fast normal</c:v>
                </c:pt>
                <c:pt idx="2">
                  <c:v>noch zugelassen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2-4270-97F8-D1F93F9FD57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HD samice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C3BD-42FD-94BC-18CF36DC7F8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C3BD-42FD-94BC-18CF36DC7F8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C3BD-42FD-94BC-18CF36DC7F8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
</a:t>
                    </a:r>
                    <a:fld id="{42C17987-D687-4085-824A-F7B66FF26260}" type="PERCENTAGE">
                      <a:rPr lang="en-US" baseline="0"/>
                      <a:pPr/>
                      <a:t>[PROZENTSATZ]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BD-42FD-94BC-18CF36DC7F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C23EBDC9-A2D5-44FD-9BAD-8DC19637F004}" type="PERCENTAGE">
                      <a:rPr lang="en-US" baseline="0"/>
                      <a:pPr/>
                      <a:t>[PROZENTSATZ]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BD-42FD-94BC-18CF36DC7F8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17889D78-BC0A-4CEC-973F-AF77BA002C79}" type="PERCENTAGE">
                      <a:rPr lang="en-US" baseline="0"/>
                      <a:pPr/>
                      <a:t>[PROZENTSATZ]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3BD-42FD-94BC-18CF36DC7F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normal</c:v>
                </c:pt>
                <c:pt idx="1">
                  <c:v>fast normal</c:v>
                </c:pt>
                <c:pt idx="2">
                  <c:v>noch zugelassen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42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E-4DE5-93FA-75BE89DEA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ED samci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04BA-4B85-A836-08C5F265374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5097-41E0-8B3A-CA2EFF71F84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5097-41E0-8B3A-CA2EFF71F844}"/>
              </c:ext>
            </c:extLst>
          </c:dPt>
          <c:dLbls>
            <c:dLbl>
              <c:idx val="1"/>
              <c:layout>
                <c:manualLayout>
                  <c:x val="5.7279797745869956E-2"/>
                  <c:y val="0.1824356094608140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97-41E0-8B3A-CA2EFF71F844}"/>
                </c:ext>
              </c:extLst>
            </c:dLbl>
            <c:dLbl>
              <c:idx val="2"/>
              <c:layout>
                <c:manualLayout>
                  <c:x val="7.3519762235602455E-3"/>
                  <c:y val="0.1004864480764306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97-41E0-8B3A-CA2EFF71F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normal</c:v>
                </c:pt>
                <c:pt idx="1">
                  <c:v>fast normal</c:v>
                </c:pt>
                <c:pt idx="2">
                  <c:v>noch zugelassen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15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7-41E0-8B3A-CA2EFF71F84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ED samice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FDCF-42A2-BBA9-BCBF14F7E3B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FDCF-42A2-BBA9-BCBF14F7E3B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FDCF-42A2-BBA9-BCBF14F7E3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normal</c:v>
                </c:pt>
                <c:pt idx="1">
                  <c:v>fast normal</c:v>
                </c:pt>
                <c:pt idx="2">
                  <c:v>noch zugelassen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33</c:v>
                </c:pt>
                <c:pt idx="1">
                  <c:v>3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3-4A08-86E4-42C7BBFC3AF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9494923A-0B50-475A-8878-3AF45ADA27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64121E9-78A5-4050-BFEC-4FFA03B33B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A4403-296E-429C-A7B2-EB622B16BD95}" type="datetimeFigureOut">
              <a:rPr lang="sl-SI" smtClean="0"/>
              <a:t>3. 01. 2023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C18A8DF-0B43-446C-9CD7-F0046A100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406619D-8DA9-4BA3-8E9C-119F5C7A2E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30CAD-A1E4-42BB-9FD0-94F2E05D02E2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4621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7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9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390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89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268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18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9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1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7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2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8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4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5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6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7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6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  <p:sldLayoutId id="2147484843" r:id="rId12"/>
    <p:sldLayoutId id="2147484844" r:id="rId13"/>
    <p:sldLayoutId id="2147484845" r:id="rId14"/>
    <p:sldLayoutId id="2147484846" r:id="rId15"/>
    <p:sldLayoutId id="21474848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vdh.de/presse/welpenstatisti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l-SI" b="1" dirty="0"/>
              <a:t>Poročilo vzrejne komisije za nemške ovčarje 20</a:t>
            </a:r>
            <a:r>
              <a:rPr lang="de-DE" b="1" dirty="0"/>
              <a:t>2</a:t>
            </a:r>
            <a:r>
              <a:rPr lang="sl-SI" b="1" dirty="0"/>
              <a:t>2 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chemeClr val="tx1"/>
                </a:solidFill>
              </a:rPr>
              <a:t>Vzrejna komisija za nemške ovčarje 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59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48BD0-62E6-3D5E-115F-2DAB84BA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332657"/>
            <a:ext cx="10515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800" dirty="0"/>
              <a:t>Vzrejni cilj VKNO: vzrejati zdrave, vitalne in pasemsko tipične predstavnike pasme</a:t>
            </a:r>
          </a:p>
        </p:txBody>
      </p:sp>
      <p:pic>
        <p:nvPicPr>
          <p:cNvPr id="6" name="Inhaltsplatzhalter 4" descr="Ein Bild, das Hund, braun, sitzend, Gras enthält.&#10;&#10;Automatisch generierte Beschreibung">
            <a:extLst>
              <a:ext uri="{FF2B5EF4-FFF2-40B4-BE49-F238E27FC236}">
                <a16:creationId xmlns:a16="http://schemas.microsoft.com/office/drawing/2014/main" id="{CD00DB1E-1905-FCB5-2CBC-E7B194E20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640" y="1488281"/>
            <a:ext cx="4851797" cy="3881438"/>
          </a:xfrm>
        </p:spPr>
      </p:pic>
    </p:spTree>
    <p:extLst>
      <p:ext uri="{BB962C8B-B14F-4D97-AF65-F5344CB8AC3E}">
        <p14:creationId xmlns:p14="http://schemas.microsoft.com/office/powerpoint/2010/main" val="10581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7F023-DA26-B7BF-FDFA-9CBB444B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Preizkus značaja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085CB8-34DD-1CD4-F43A-05ADAC0A5A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sz="1800" dirty="0"/>
              <a:t>Ponovno vprašanje </a:t>
            </a:r>
            <a:r>
              <a:rPr lang="de-DE" sz="1800" dirty="0"/>
              <a:t>za </a:t>
            </a:r>
            <a:r>
              <a:rPr lang="de-DE" sz="1800" dirty="0" err="1"/>
              <a:t>delni</a:t>
            </a:r>
            <a:r>
              <a:rPr lang="de-DE" sz="1800" dirty="0"/>
              <a:t> </a:t>
            </a:r>
            <a:r>
              <a:rPr lang="de-DE" sz="1800" dirty="0" err="1"/>
              <a:t>zbor</a:t>
            </a:r>
            <a:r>
              <a:rPr lang="de-DE" sz="1800" dirty="0"/>
              <a:t> </a:t>
            </a:r>
            <a:r>
              <a:rPr lang="de-DE" sz="1800" dirty="0" err="1"/>
              <a:t>sodnikov</a:t>
            </a:r>
            <a:r>
              <a:rPr lang="sl-SI" sz="1800" dirty="0"/>
              <a:t> 2022</a:t>
            </a:r>
            <a:r>
              <a:rPr lang="de-DE" sz="1800" dirty="0"/>
              <a:t>: U</a:t>
            </a:r>
            <a:r>
              <a:rPr lang="sl-SI" sz="1800" dirty="0"/>
              <a:t>vedb</a:t>
            </a:r>
            <a:r>
              <a:rPr lang="de-DE" sz="1800" dirty="0"/>
              <a:t>a </a:t>
            </a:r>
            <a:r>
              <a:rPr lang="sl-SI" sz="1800" dirty="0"/>
              <a:t>značajskega </a:t>
            </a:r>
            <a:r>
              <a:rPr lang="de-DE" sz="1800" dirty="0" err="1"/>
              <a:t>preizkusa</a:t>
            </a:r>
            <a:r>
              <a:rPr lang="de-DE" sz="1800" dirty="0"/>
              <a:t> – </a:t>
            </a:r>
            <a:r>
              <a:rPr lang="de-DE" sz="1800" dirty="0" err="1"/>
              <a:t>ustvariti</a:t>
            </a:r>
            <a:r>
              <a:rPr lang="de-DE" sz="1800" dirty="0"/>
              <a:t> </a:t>
            </a:r>
            <a:r>
              <a:rPr lang="de-DE" sz="1800" dirty="0" err="1"/>
              <a:t>svoj</a:t>
            </a:r>
            <a:r>
              <a:rPr lang="de-DE" sz="1800" dirty="0"/>
              <a:t> </a:t>
            </a:r>
            <a:r>
              <a:rPr lang="de-DE" sz="1800" dirty="0" err="1"/>
              <a:t>preizkus</a:t>
            </a:r>
            <a:r>
              <a:rPr lang="de-DE" sz="1800" dirty="0"/>
              <a:t> ali </a:t>
            </a:r>
            <a:r>
              <a:rPr lang="de-DE" sz="1800" dirty="0" err="1"/>
              <a:t>uvesti</a:t>
            </a:r>
            <a:r>
              <a:rPr lang="de-DE" sz="1800" dirty="0"/>
              <a:t> </a:t>
            </a:r>
            <a:r>
              <a:rPr lang="de-DE" sz="1800" dirty="0" err="1"/>
              <a:t>preizkus</a:t>
            </a:r>
            <a:r>
              <a:rPr lang="de-DE" sz="1800" dirty="0"/>
              <a:t> po </a:t>
            </a:r>
            <a:r>
              <a:rPr lang="de-DE" sz="1800" dirty="0" err="1"/>
              <a:t>vzoru</a:t>
            </a:r>
            <a:r>
              <a:rPr lang="de-DE" sz="1800" dirty="0"/>
              <a:t> </a:t>
            </a:r>
            <a:r>
              <a:rPr lang="de-DE" sz="1800" dirty="0" err="1"/>
              <a:t>mati</a:t>
            </a:r>
            <a:r>
              <a:rPr lang="sl-SI" sz="1800" dirty="0"/>
              <a:t>č</a:t>
            </a:r>
            <a:r>
              <a:rPr lang="de-DE" sz="1800" dirty="0"/>
              <a:t>ne </a:t>
            </a:r>
            <a:r>
              <a:rPr lang="de-DE" sz="1800" dirty="0" err="1"/>
              <a:t>dr</a:t>
            </a:r>
            <a:r>
              <a:rPr lang="sl-SI" sz="1800" dirty="0"/>
              <a:t>ž</a:t>
            </a:r>
            <a:r>
              <a:rPr lang="de-DE" sz="1800" dirty="0"/>
              <a:t>ave</a:t>
            </a:r>
            <a:r>
              <a:rPr lang="sl-SI" sz="1800" dirty="0"/>
              <a:t>?</a:t>
            </a:r>
            <a:endParaRPr lang="de-DE" sz="1800" dirty="0"/>
          </a:p>
          <a:p>
            <a:endParaRPr lang="sl-SI" dirty="0"/>
          </a:p>
        </p:txBody>
      </p:sp>
      <p:pic>
        <p:nvPicPr>
          <p:cNvPr id="7" name="Inhaltsplatzhalter 7" descr="Ein Bild, das Gras, Baum, draußen, Person enthält.&#10;&#10;Automatisch generierte Beschreibung">
            <a:extLst>
              <a:ext uri="{FF2B5EF4-FFF2-40B4-BE49-F238E27FC236}">
                <a16:creationId xmlns:a16="http://schemas.microsoft.com/office/drawing/2014/main" id="{7EB2B07A-E000-FE2F-40AC-E28ECEA7A8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87938" y="2819599"/>
            <a:ext cx="4186237" cy="3139677"/>
          </a:xfrm>
        </p:spPr>
      </p:pic>
    </p:spTree>
    <p:extLst>
      <p:ext uri="{BB962C8B-B14F-4D97-AF65-F5344CB8AC3E}">
        <p14:creationId xmlns:p14="http://schemas.microsoft.com/office/powerpoint/2010/main" val="2442241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4918E-B8C7-39E2-5BE7-833873BC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err="1"/>
              <a:t>Prehodno</a:t>
            </a:r>
            <a:r>
              <a:rPr lang="de-DE" dirty="0"/>
              <a:t> </a:t>
            </a:r>
            <a:r>
              <a:rPr lang="de-DE" dirty="0" err="1"/>
              <a:t>vretence</a:t>
            </a:r>
            <a:r>
              <a:rPr lang="de-DE" dirty="0"/>
              <a:t> L7-S1, </a:t>
            </a:r>
            <a:r>
              <a:rPr lang="de-DE" dirty="0" err="1"/>
              <a:t>deformacije</a:t>
            </a:r>
            <a:r>
              <a:rPr lang="de-DE" dirty="0"/>
              <a:t> </a:t>
            </a:r>
            <a:r>
              <a:rPr lang="de-DE" dirty="0" err="1"/>
              <a:t>odgovorne</a:t>
            </a:r>
            <a:r>
              <a:rPr lang="de-DE" dirty="0"/>
              <a:t> za </a:t>
            </a:r>
            <a:r>
              <a:rPr lang="de-DE" dirty="0" err="1"/>
              <a:t>nastanek</a:t>
            </a:r>
            <a:r>
              <a:rPr lang="de-DE" dirty="0"/>
              <a:t> </a:t>
            </a:r>
            <a:r>
              <a:rPr lang="de-DE" dirty="0" err="1"/>
              <a:t>degenrativne</a:t>
            </a:r>
            <a:r>
              <a:rPr lang="de-DE" dirty="0"/>
              <a:t> </a:t>
            </a:r>
            <a:r>
              <a:rPr lang="de-DE" dirty="0" err="1"/>
              <a:t>lumbosakralne</a:t>
            </a:r>
            <a:r>
              <a:rPr lang="de-DE" dirty="0"/>
              <a:t> </a:t>
            </a:r>
            <a:r>
              <a:rPr lang="de-DE" dirty="0" err="1"/>
              <a:t>stenoze</a:t>
            </a:r>
            <a:r>
              <a:rPr lang="de-DE" dirty="0"/>
              <a:t> (</a:t>
            </a:r>
            <a:r>
              <a:rPr lang="de-DE" dirty="0" err="1"/>
              <a:t>cauda</a:t>
            </a:r>
            <a:r>
              <a:rPr lang="de-DE" dirty="0"/>
              <a:t> equina)</a:t>
            </a:r>
            <a:endParaRPr lang="sl-SI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F45908-AB53-B038-A9C1-0D2D83696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1464" y="2060848"/>
            <a:ext cx="4185623" cy="3304117"/>
          </a:xfrm>
        </p:spPr>
        <p:txBody>
          <a:bodyPr/>
          <a:lstStyle/>
          <a:p>
            <a:r>
              <a:rPr lang="sl-SI" sz="1800" b="1" dirty="0"/>
              <a:t>Priporočilo: slikanje prehodnega vretenca (L7-S1) (izvid L</a:t>
            </a:r>
            <a:r>
              <a:rPr lang="de-DE" sz="1800" b="1" dirty="0"/>
              <a:t>ÜW)</a:t>
            </a:r>
            <a:r>
              <a:rPr lang="sl-SI" sz="1800" b="1" dirty="0"/>
              <a:t> (kot priporočilo</a:t>
            </a:r>
            <a:r>
              <a:rPr lang="de-DE" sz="1800" b="1" dirty="0"/>
              <a:t> </a:t>
            </a:r>
            <a:r>
              <a:rPr lang="de-DE" sz="1800" b="1" dirty="0" err="1"/>
              <a:t>od</a:t>
            </a:r>
            <a:r>
              <a:rPr lang="de-DE" sz="1800" b="1" dirty="0"/>
              <a:t> 2021</a:t>
            </a:r>
            <a:r>
              <a:rPr lang="sl-SI" sz="1800" b="1" dirty="0"/>
              <a:t>) </a:t>
            </a:r>
            <a:r>
              <a:rPr lang="sl-SI" sz="1800" dirty="0"/>
              <a:t>– rentgensko slikanje skeleta ob obveznem slikanju za HD in ED izvid. V primeru odčitavanja pri Vet. zbornici ni dodatnih stroškov, samo veterinarja je treba pri slikanju opozoriti, da želimo ta izvid.</a:t>
            </a:r>
            <a:endParaRPr lang="de-DE" sz="1800" dirty="0"/>
          </a:p>
          <a:p>
            <a:endParaRPr lang="sl-SI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187E8CB-C4E0-AA67-26C6-5575E4EE055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735960" y="2967828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8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943C6-3718-AA6D-3A75-E391B390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Degenerativna mielopatija - test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31B5C0-709C-ECD4-FE75-B88EE5827E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err="1"/>
              <a:t>Vpra</a:t>
            </a:r>
            <a:r>
              <a:rPr lang="sl-SI" sz="1800" dirty="0"/>
              <a:t>šanje uvedbe testa za </a:t>
            </a:r>
            <a:r>
              <a:rPr lang="sl-SI" sz="1800" b="1" dirty="0"/>
              <a:t>degenerativno mielopatijo </a:t>
            </a:r>
            <a:r>
              <a:rPr lang="sl-SI" sz="1800" dirty="0"/>
              <a:t>(</a:t>
            </a:r>
            <a:r>
              <a:rPr lang="sl-SI" sz="1800" b="1" dirty="0"/>
              <a:t>kot priporočilo</a:t>
            </a:r>
            <a:r>
              <a:rPr lang="de-DE" sz="1800" b="1" dirty="0"/>
              <a:t> </a:t>
            </a:r>
            <a:r>
              <a:rPr lang="de-DE" sz="1800" b="1" dirty="0" err="1"/>
              <a:t>od</a:t>
            </a:r>
            <a:r>
              <a:rPr lang="de-DE" sz="1800" b="1" dirty="0"/>
              <a:t> 2019</a:t>
            </a:r>
            <a:r>
              <a:rPr lang="sl-SI" sz="1800" dirty="0"/>
              <a:t>) – odvzem krvi ob slikanju, obenem z odvzemom za namene izdelave DNA profila. </a:t>
            </a:r>
          </a:p>
          <a:p>
            <a:pPr marL="0" indent="0">
              <a:buNone/>
            </a:pPr>
            <a:r>
              <a:rPr lang="sl-SI" sz="1800" b="1" dirty="0"/>
              <a:t>Mnenje VKNO: test za DM naj bo v prihodnje vsaj za plemenjake obvezen. Če je samec clear, se lahko z njim pari tudi ob neznanem statusu DM pri plemenki. V kolikor samec ni clear, se lastniku plemenke priporoča, da opravi test.</a:t>
            </a:r>
          </a:p>
          <a:p>
            <a:endParaRPr lang="sl-SI" dirty="0"/>
          </a:p>
        </p:txBody>
      </p:sp>
      <p:pic>
        <p:nvPicPr>
          <p:cNvPr id="6" name="Inhaltsplatzhalter 5" descr="Ein Bild, das Boden, drinnen, Hund, Säugetier enthält.&#10;&#10;Automatisch generierte Beschreibung">
            <a:extLst>
              <a:ext uri="{FF2B5EF4-FFF2-40B4-BE49-F238E27FC236}">
                <a16:creationId xmlns:a16="http://schemas.microsoft.com/office/drawing/2014/main" id="{32918EEB-BAE8-1A0E-E910-24027784A9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404426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FFDBD-23F8-7D49-B3ED-A08D5E9F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Hvala za vašo pozornost!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990B227-3C1C-CC4B-10BD-5182AAF81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656" y="1484784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2216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>
                <a:solidFill>
                  <a:schemeClr val="accent1">
                    <a:lumMod val="75000"/>
                  </a:schemeClr>
                </a:solidFill>
              </a:rPr>
              <a:t>Vzrejni pregledi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4000" b="1" dirty="0">
                <a:solidFill>
                  <a:schemeClr val="accent1">
                    <a:lumMod val="75000"/>
                  </a:schemeClr>
                </a:solidFill>
              </a:rPr>
              <a:t>v letu 20</a:t>
            </a:r>
            <a:r>
              <a:rPr lang="de-DE" sz="40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sl-SI" sz="40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de-DE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179226" y="1700808"/>
            <a:ext cx="9833548" cy="468052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l-SI" sz="2600" b="1" dirty="0">
                <a:solidFill>
                  <a:srgbClr val="000000"/>
                </a:solidFill>
              </a:rPr>
              <a:t>V letu 2022 je VKNO ponovno izvedla štiri redne vzrejne preglede in nobenega izrednega vzrejnega pregleda. </a:t>
            </a:r>
          </a:p>
          <a:p>
            <a:pPr marL="0" indent="0">
              <a:buNone/>
            </a:pPr>
            <a:r>
              <a:rPr lang="sl-SI" sz="2600" b="1" dirty="0">
                <a:solidFill>
                  <a:srgbClr val="000000"/>
                </a:solidFill>
              </a:rPr>
              <a:t>Redni vzrejni pregledi so bili naslednji: </a:t>
            </a:r>
          </a:p>
          <a:p>
            <a:r>
              <a:rPr lang="sl-SI" sz="2600" b="1" dirty="0">
                <a:solidFill>
                  <a:srgbClr val="000000"/>
                </a:solidFill>
              </a:rPr>
              <a:t>13.03.2022 v Logatcu (vadišče Slovenskega kluba za nemške ovčarje); na tem je bilo vzrejno pregledanih 22 živali, od tega v različici srednje dolga dlaka s podlanko 6 samcev in 14 samic ter 2 samici v različici dolga dlaka s podlanko (skupno 6 samcev in 16 samic). Dva od privedenih nista pridobila vzrejnega dovoljenja, in sicer samec (monorhid) in samica (ni opravila preizkusa strelomirnosti). </a:t>
            </a:r>
          </a:p>
          <a:p>
            <a:r>
              <a:rPr lang="sl-SI" sz="2600" b="1" dirty="0">
                <a:solidFill>
                  <a:srgbClr val="000000"/>
                </a:solidFill>
              </a:rPr>
              <a:t>Oceno zunanjosti je pridobilo 11  živali, in sicer 3 samci in 8 samic. </a:t>
            </a:r>
          </a:p>
          <a:p>
            <a:endParaRPr lang="sl-SI" sz="2600" b="1" dirty="0">
              <a:solidFill>
                <a:srgbClr val="000000"/>
              </a:solidFill>
            </a:endParaRPr>
          </a:p>
          <a:p>
            <a:r>
              <a:rPr lang="sl-SI" sz="2600" b="1" dirty="0">
                <a:solidFill>
                  <a:srgbClr val="000000"/>
                </a:solidFill>
              </a:rPr>
              <a:t>25.06.2022 v Domžalah (vadišče KD Domžale),; na ta vzrejni pregled je bilo privedenih 10 živali, od tega 2 samca in 7 samic v različici srednje dolga dlaka s podlanko in 1 samica v različici dolga dlaka s podlanko (skupno 2 samca in 8 samic). </a:t>
            </a:r>
          </a:p>
          <a:p>
            <a:r>
              <a:rPr lang="sl-SI" sz="2600" b="1" dirty="0">
                <a:solidFill>
                  <a:srgbClr val="000000"/>
                </a:solidFill>
              </a:rPr>
              <a:t>Oceno zunanjosti so pridobile 3 samice.</a:t>
            </a:r>
          </a:p>
          <a:p>
            <a:endParaRPr lang="sl-SI" sz="2600" b="1" dirty="0">
              <a:solidFill>
                <a:srgbClr val="000000"/>
              </a:solidFill>
            </a:endParaRPr>
          </a:p>
          <a:p>
            <a:r>
              <a:rPr lang="sl-SI" sz="2600" b="1" dirty="0">
                <a:solidFill>
                  <a:srgbClr val="000000"/>
                </a:solidFill>
              </a:rPr>
              <a:t>17.09.2022 v Gornji Radgoni (vadišče ŠKD Gornja Radgona); na ta vzrejni pregled je bilo privedenih 29 živali, od tega 5 samcev in 21 samic v različici srednje dolga dlaka s podlanko in 3 samice v različici dolga dlaka s podlanko (skupno 5 samcev in 24 samic). </a:t>
            </a:r>
          </a:p>
          <a:p>
            <a:r>
              <a:rPr lang="sl-SI" sz="2600" b="1" dirty="0">
                <a:solidFill>
                  <a:srgbClr val="000000"/>
                </a:solidFill>
              </a:rPr>
              <a:t>Oceno zunanjosti je pridobilo 13 živali, od tega 1 samec in 12 samic. </a:t>
            </a:r>
          </a:p>
          <a:p>
            <a:pPr marL="0" indent="0">
              <a:buNone/>
            </a:pPr>
            <a:r>
              <a:rPr lang="sl-SI" sz="2600" b="1" dirty="0">
                <a:solidFill>
                  <a:srgbClr val="000000"/>
                </a:solidFill>
              </a:rPr>
              <a:t> </a:t>
            </a:r>
          </a:p>
          <a:p>
            <a:r>
              <a:rPr lang="sl-SI" sz="2600" b="1" dirty="0">
                <a:solidFill>
                  <a:srgbClr val="000000"/>
                </a:solidFill>
              </a:rPr>
              <a:t>17.12.2022 v Sebeborcih (vadišče ŠKD Goričko); na tem vzrejnem pregledu je bilo ocenjenih 20 živali, od tega 3 samci in 15 samic v različici srednje dolga dlaka s podlanko in 1 samec in 1 samic v različici dolga dlaka s podlanko (skupno 4 samci in 16 samic). </a:t>
            </a:r>
          </a:p>
          <a:p>
            <a:r>
              <a:rPr lang="sl-SI" sz="2600" b="1" dirty="0">
                <a:solidFill>
                  <a:srgbClr val="000000"/>
                </a:solidFill>
              </a:rPr>
              <a:t>Oceno zunanjosti je pridobilo 11 živali, od tega 2 samca in 9 samic.  </a:t>
            </a:r>
          </a:p>
          <a:p>
            <a:endParaRPr lang="sl-SI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l-SI" sz="1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858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664A855-52FB-4DC7-C8FB-86A371E91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4704"/>
            <a:ext cx="10515600" cy="5412259"/>
          </a:xfrm>
        </p:spPr>
        <p:txBody>
          <a:bodyPr>
            <a:normAutofit/>
          </a:bodyPr>
          <a:lstStyle/>
          <a:p>
            <a:r>
              <a:rPr lang="sl-SI" dirty="0"/>
              <a:t>Skupno je bilo v letu 2022 vzrejno pregledanih in ocenjenih 81 živali, od tega 17 samcev in 64 samic, od tega 7 samic in 1 samec v različici dolga dlaka s podlanko.</a:t>
            </a:r>
          </a:p>
          <a:p>
            <a:r>
              <a:rPr lang="sl-SI" dirty="0"/>
              <a:t> Telesno pa je bilo skupno ocenjenih 38 živali, od tega 6 samcev in 32 samic.   </a:t>
            </a:r>
          </a:p>
          <a:p>
            <a:r>
              <a:rPr lang="sl-SI" dirty="0"/>
              <a:t>Privedene živali so bile načeloma v tipu sodobnega nemškega ovčarja. Zadnja leta ugotavljamo, da višina ni več takšen problem, saj zelo malo živali minimalno presega standardno višino (toleranca v vzrejnem pravilniku je sicer 2 cm). Pri številnih živali pa je opaziti ozko in premalo čvrsto stojo zadaj. Gibanje je večinoma povezano. Načeloma so bile predstavljene samice kakovostnejše od samcev. </a:t>
            </a:r>
          </a:p>
          <a:p>
            <a:r>
              <a:rPr lang="sl-SI" dirty="0"/>
              <a:t>Ponovno je treba pohvaliti popolnost zobovja in pravilnost ugriza.</a:t>
            </a:r>
          </a:p>
          <a:p>
            <a:r>
              <a:rPr lang="sl-SI" dirty="0"/>
              <a:t>Vse privedene in ocenjene živali so bile stabilnega značaja.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5137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66BFC-BBBC-967D-3F70-A76E2883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altLang="sl-SI" sz="3600" b="1" dirty="0"/>
              <a:t>Skupno na 4 slovenskih vzrejnih pregledih v letu 2022 po vzrejnih razredih</a:t>
            </a:r>
            <a:endParaRPr lang="sl-SI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00F8ED78-A4B1-CAD3-4670-A58FC0B456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807567"/>
              </p:ext>
            </p:extLst>
          </p:nvPr>
        </p:nvGraphicFramePr>
        <p:xfrm>
          <a:off x="479376" y="2132856"/>
          <a:ext cx="8496945" cy="3696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6070">
                  <a:extLst>
                    <a:ext uri="{9D8B030D-6E8A-4147-A177-3AD203B41FA5}">
                      <a16:colId xmlns:a16="http://schemas.microsoft.com/office/drawing/2014/main" val="4142109145"/>
                    </a:ext>
                  </a:extLst>
                </a:gridCol>
                <a:gridCol w="817820">
                  <a:extLst>
                    <a:ext uri="{9D8B030D-6E8A-4147-A177-3AD203B41FA5}">
                      <a16:colId xmlns:a16="http://schemas.microsoft.com/office/drawing/2014/main" val="2862441893"/>
                    </a:ext>
                  </a:extLst>
                </a:gridCol>
                <a:gridCol w="669125">
                  <a:extLst>
                    <a:ext uri="{9D8B030D-6E8A-4147-A177-3AD203B41FA5}">
                      <a16:colId xmlns:a16="http://schemas.microsoft.com/office/drawing/2014/main" val="4101614226"/>
                    </a:ext>
                  </a:extLst>
                </a:gridCol>
                <a:gridCol w="669125">
                  <a:extLst>
                    <a:ext uri="{9D8B030D-6E8A-4147-A177-3AD203B41FA5}">
                      <a16:colId xmlns:a16="http://schemas.microsoft.com/office/drawing/2014/main" val="4099651030"/>
                    </a:ext>
                  </a:extLst>
                </a:gridCol>
                <a:gridCol w="558524">
                  <a:extLst>
                    <a:ext uri="{9D8B030D-6E8A-4147-A177-3AD203B41FA5}">
                      <a16:colId xmlns:a16="http://schemas.microsoft.com/office/drawing/2014/main" val="3608582485"/>
                    </a:ext>
                  </a:extLst>
                </a:gridCol>
                <a:gridCol w="854073">
                  <a:extLst>
                    <a:ext uri="{9D8B030D-6E8A-4147-A177-3AD203B41FA5}">
                      <a16:colId xmlns:a16="http://schemas.microsoft.com/office/drawing/2014/main" val="4082887665"/>
                    </a:ext>
                  </a:extLst>
                </a:gridCol>
                <a:gridCol w="1263903">
                  <a:extLst>
                    <a:ext uri="{9D8B030D-6E8A-4147-A177-3AD203B41FA5}">
                      <a16:colId xmlns:a16="http://schemas.microsoft.com/office/drawing/2014/main" val="1658912006"/>
                    </a:ext>
                  </a:extLst>
                </a:gridCol>
                <a:gridCol w="1508305">
                  <a:extLst>
                    <a:ext uri="{9D8B030D-6E8A-4147-A177-3AD203B41FA5}">
                      <a16:colId xmlns:a16="http://schemas.microsoft.com/office/drawing/2014/main" val="3718694475"/>
                    </a:ext>
                  </a:extLst>
                </a:gridCol>
              </a:tblGrid>
              <a:tr h="604267"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Vzrejna ocena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4/I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4/II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2/I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2/II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pog.</a:t>
                      </a:r>
                      <a:endParaRPr lang="sl-SI" sz="1100" b="1" dirty="0">
                        <a:effectLst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vzrejna</a:t>
                      </a:r>
                    </a:p>
                    <a:p>
                      <a:pPr marL="347345" indent="-34734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prepoved 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skupaj </a:t>
                      </a:r>
                    </a:p>
                    <a:p>
                      <a:pPr marL="347345" indent="-34734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ocenjenih psov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6920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samec / samica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m/f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m/f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m/f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m/f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m/f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m/f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Bef>
                          <a:spcPts val="290"/>
                        </a:spcBef>
                        <a:spcAft>
                          <a:spcPts val="800"/>
                        </a:spcAft>
                      </a:pPr>
                      <a:r>
                        <a:rPr lang="de-DE" sz="1200" kern="1200">
                          <a:effectLst/>
                        </a:rPr>
                        <a:t>m/f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75202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prvi vzrejni pregled 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4/2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>
                          <a:effectLst/>
                        </a:rPr>
                        <a:t>1/28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4/9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1/1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10/41 = 51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50271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ponovni vzrejni pregled</a:t>
                      </a:r>
                      <a:endParaRPr lang="sl-SI" sz="1100" b="1" dirty="0">
                        <a:effectLst/>
                      </a:endParaRPr>
                    </a:p>
                    <a:p>
                      <a:pPr marL="347345" indent="-347345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(doživljenjsko)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6/7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 dirty="0">
                          <a:effectLst/>
                        </a:rPr>
                        <a:t>0/0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 0/7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kern="1200">
                          <a:effectLst/>
                        </a:rPr>
                        <a:t>  6</a:t>
                      </a:r>
                      <a:r>
                        <a:rPr lang="sl-SI" sz="1200" kern="1200">
                          <a:effectLst/>
                        </a:rPr>
                        <a:t>/16 = 22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34827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prvi vzrejni pregled </a:t>
                      </a:r>
                    </a:p>
                    <a:p>
                      <a:pPr marL="347345" indent="-347345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dd*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 dirty="0">
                          <a:effectLst/>
                        </a:rPr>
                        <a:t>1/4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kern="1200">
                          <a:effectLst/>
                        </a:rPr>
                        <a:t>1/5 = 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7116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ponovni vzrejni pregled</a:t>
                      </a:r>
                    </a:p>
                    <a:p>
                      <a:pPr marL="347345" indent="-347345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dd*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kern="1200">
                          <a:effectLst/>
                        </a:rPr>
                        <a:t>0/2 = 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02638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7345" indent="-347345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b="1" kern="1200" dirty="0">
                          <a:effectLst/>
                        </a:rPr>
                        <a:t>skupno</a:t>
                      </a:r>
                      <a:endParaRPr lang="sl-SI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10/10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2/41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 dirty="0">
                          <a:effectLst/>
                        </a:rPr>
                        <a:t>4/11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0/1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>
                          <a:effectLst/>
                        </a:rPr>
                        <a:t>1/1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200" kern="1200" dirty="0">
                          <a:effectLst/>
                        </a:rPr>
                        <a:t>17/64= 81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095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28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0156" y="47667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l-SI" b="1" dirty="0"/>
              <a:t>Vzrejno pregledani psi </a:t>
            </a:r>
            <a:br>
              <a:rPr lang="sl-SI" b="1" dirty="0"/>
            </a:br>
            <a:r>
              <a:rPr lang="sl-SI" b="1" dirty="0"/>
              <a:t>v obdobju 2011-2022</a:t>
            </a:r>
            <a:endParaRPr lang="de-DE" b="1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7A91C6D7-AF08-A262-7F32-F746D01816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306720"/>
              </p:ext>
            </p:extLst>
          </p:nvPr>
        </p:nvGraphicFramePr>
        <p:xfrm>
          <a:off x="2567608" y="1793384"/>
          <a:ext cx="6383174" cy="3881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808">
                  <a:extLst>
                    <a:ext uri="{9D8B030D-6E8A-4147-A177-3AD203B41FA5}">
                      <a16:colId xmlns:a16="http://schemas.microsoft.com/office/drawing/2014/main" val="2947090770"/>
                    </a:ext>
                  </a:extLst>
                </a:gridCol>
                <a:gridCol w="2673208">
                  <a:extLst>
                    <a:ext uri="{9D8B030D-6E8A-4147-A177-3AD203B41FA5}">
                      <a16:colId xmlns:a16="http://schemas.microsoft.com/office/drawing/2014/main" val="4177114791"/>
                    </a:ext>
                  </a:extLst>
                </a:gridCol>
                <a:gridCol w="2175158">
                  <a:extLst>
                    <a:ext uri="{9D8B030D-6E8A-4147-A177-3AD203B41FA5}">
                      <a16:colId xmlns:a16="http://schemas.microsoft.com/office/drawing/2014/main" val="2659813362"/>
                    </a:ext>
                  </a:extLst>
                </a:gridCol>
              </a:tblGrid>
              <a:tr h="51136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Leto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Število vzrejno pregledanih psov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Samci/samice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extLst>
                  <a:ext uri="{0D108BD9-81ED-4DB2-BD59-A6C34878D82A}">
                    <a16:rowId xmlns:a16="http://schemas.microsoft.com/office/drawing/2014/main" val="3244334036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2011 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90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29/61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extLst>
                  <a:ext uri="{0D108BD9-81ED-4DB2-BD59-A6C34878D82A}">
                    <a16:rowId xmlns:a16="http://schemas.microsoft.com/office/drawing/2014/main" val="3905361573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2012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84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21/63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extLst>
                  <a:ext uri="{0D108BD9-81ED-4DB2-BD59-A6C34878D82A}">
                    <a16:rowId xmlns:a16="http://schemas.microsoft.com/office/drawing/2014/main" val="3528683397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2013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66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16/50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extLst>
                  <a:ext uri="{0D108BD9-81ED-4DB2-BD59-A6C34878D82A}">
                    <a16:rowId xmlns:a16="http://schemas.microsoft.com/office/drawing/2014/main" val="925497973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2014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94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29/65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extLst>
                  <a:ext uri="{0D108BD9-81ED-4DB2-BD59-A6C34878D82A}">
                    <a16:rowId xmlns:a16="http://schemas.microsoft.com/office/drawing/2014/main" val="4212913173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2015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71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14/57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extLst>
                  <a:ext uri="{0D108BD9-81ED-4DB2-BD59-A6C34878D82A}">
                    <a16:rowId xmlns:a16="http://schemas.microsoft.com/office/drawing/2014/main" val="116834690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2016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96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30/66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extLst>
                  <a:ext uri="{0D108BD9-81ED-4DB2-BD59-A6C34878D82A}">
                    <a16:rowId xmlns:a16="http://schemas.microsoft.com/office/drawing/2014/main" val="3179075321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2017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63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13/50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extLst>
                  <a:ext uri="{0D108BD9-81ED-4DB2-BD59-A6C34878D82A}">
                    <a16:rowId xmlns:a16="http://schemas.microsoft.com/office/drawing/2014/main" val="3608711500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2018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77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16/61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extLst>
                  <a:ext uri="{0D108BD9-81ED-4DB2-BD59-A6C34878D82A}">
                    <a16:rowId xmlns:a16="http://schemas.microsoft.com/office/drawing/2014/main" val="3859191639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2019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82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22/60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extLst>
                  <a:ext uri="{0D108BD9-81ED-4DB2-BD59-A6C34878D82A}">
                    <a16:rowId xmlns:a16="http://schemas.microsoft.com/office/drawing/2014/main" val="3009831413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2020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65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 dirty="0">
                          <a:effectLst/>
                        </a:rPr>
                        <a:t>17/48</a:t>
                      </a:r>
                      <a:endParaRPr lang="sl-S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extLst>
                  <a:ext uri="{0D108BD9-81ED-4DB2-BD59-A6C34878D82A}">
                    <a16:rowId xmlns:a16="http://schemas.microsoft.com/office/drawing/2014/main" val="328450673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2021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53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16/37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extLst>
                  <a:ext uri="{0D108BD9-81ED-4DB2-BD59-A6C34878D82A}">
                    <a16:rowId xmlns:a16="http://schemas.microsoft.com/office/drawing/2014/main" val="431449245"/>
                  </a:ext>
                </a:extLst>
              </a:tr>
              <a:tr h="2808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2022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>
                          <a:effectLst/>
                        </a:rPr>
                        <a:t>82</a:t>
                      </a:r>
                      <a:endParaRPr lang="sl-SI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200" dirty="0">
                          <a:effectLst/>
                        </a:rPr>
                        <a:t>17/64</a:t>
                      </a:r>
                      <a:endParaRPr lang="sl-SI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30493" marB="30493"/>
                </a:tc>
                <a:extLst>
                  <a:ext uri="{0D108BD9-81ED-4DB2-BD59-A6C34878D82A}">
                    <a16:rowId xmlns:a16="http://schemas.microsoft.com/office/drawing/2014/main" val="1792336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98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0874" y="260648"/>
            <a:ext cx="9330252" cy="44617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de-DE" sz="2400" b="1" dirty="0" err="1"/>
              <a:t>Statistika</a:t>
            </a:r>
            <a:r>
              <a:rPr lang="de-DE" sz="2400" b="1" dirty="0"/>
              <a:t> </a:t>
            </a:r>
            <a:r>
              <a:rPr lang="de-DE" sz="2400" b="1" dirty="0" err="1"/>
              <a:t>psov</a:t>
            </a:r>
            <a:r>
              <a:rPr lang="de-DE" sz="2400" b="1" dirty="0"/>
              <a:t>, </a:t>
            </a:r>
            <a:r>
              <a:rPr lang="de-DE" sz="2400" b="1" dirty="0" err="1"/>
              <a:t>vir</a:t>
            </a:r>
            <a:r>
              <a:rPr lang="sl-SI" sz="2400" b="1" dirty="0"/>
              <a:t> </a:t>
            </a:r>
            <a:r>
              <a:rPr lang="de-DE" sz="2400" b="1" dirty="0" err="1"/>
              <a:t>rodovna</a:t>
            </a:r>
            <a:r>
              <a:rPr lang="de-DE" sz="2400" b="1" dirty="0"/>
              <a:t> knjiga KZS</a:t>
            </a:r>
            <a:r>
              <a:rPr lang="sl-SI" sz="2400" b="1" dirty="0"/>
              <a:t> 2009-2022</a:t>
            </a:r>
            <a:r>
              <a:rPr lang="de-DE" sz="2400" b="1" dirty="0"/>
              <a:t> 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782BB0ED-9C6F-767C-512D-4345D285B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897580"/>
              </p:ext>
            </p:extLst>
          </p:nvPr>
        </p:nvGraphicFramePr>
        <p:xfrm>
          <a:off x="1343472" y="908720"/>
          <a:ext cx="8136905" cy="4416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422">
                  <a:extLst>
                    <a:ext uri="{9D8B030D-6E8A-4147-A177-3AD203B41FA5}">
                      <a16:colId xmlns:a16="http://schemas.microsoft.com/office/drawing/2014/main" val="1028071641"/>
                    </a:ext>
                  </a:extLst>
                </a:gridCol>
                <a:gridCol w="1001464">
                  <a:extLst>
                    <a:ext uri="{9D8B030D-6E8A-4147-A177-3AD203B41FA5}">
                      <a16:colId xmlns:a16="http://schemas.microsoft.com/office/drawing/2014/main" val="2531661556"/>
                    </a:ext>
                  </a:extLst>
                </a:gridCol>
                <a:gridCol w="1365635">
                  <a:extLst>
                    <a:ext uri="{9D8B030D-6E8A-4147-A177-3AD203B41FA5}">
                      <a16:colId xmlns:a16="http://schemas.microsoft.com/office/drawing/2014/main" val="3602814859"/>
                    </a:ext>
                  </a:extLst>
                </a:gridCol>
                <a:gridCol w="1377015">
                  <a:extLst>
                    <a:ext uri="{9D8B030D-6E8A-4147-A177-3AD203B41FA5}">
                      <a16:colId xmlns:a16="http://schemas.microsoft.com/office/drawing/2014/main" val="832056747"/>
                    </a:ext>
                  </a:extLst>
                </a:gridCol>
                <a:gridCol w="2185016">
                  <a:extLst>
                    <a:ext uri="{9D8B030D-6E8A-4147-A177-3AD203B41FA5}">
                      <a16:colId xmlns:a16="http://schemas.microsoft.com/office/drawing/2014/main" val="755503485"/>
                    </a:ext>
                  </a:extLst>
                </a:gridCol>
                <a:gridCol w="1297353">
                  <a:extLst>
                    <a:ext uri="{9D8B030D-6E8A-4147-A177-3AD203B41FA5}">
                      <a16:colId xmlns:a16="http://schemas.microsoft.com/office/drawing/2014/main" val="2621667623"/>
                    </a:ext>
                  </a:extLst>
                </a:gridCol>
              </a:tblGrid>
              <a:tr h="37684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Leto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Št. legel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Št. mladičev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Št. uvoženih </a:t>
                      </a:r>
                      <a:endParaRPr lang="sl-SI" sz="600" b="1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psov 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Povpr. št. mladičev </a:t>
                      </a:r>
                      <a:endParaRPr lang="sl-SI" sz="600" b="1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na leglo 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Št. vpisov </a:t>
                      </a:r>
                      <a:endParaRPr lang="sl-SI" sz="600" b="1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v SLR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3281112664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2009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86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437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24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5,1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461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835140035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2010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80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388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24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4,8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412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1175312406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2011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60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304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19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5,1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323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1522304215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2011*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1*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4*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-*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4*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4*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3611497544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2012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78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393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17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5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410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4267046815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2012*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2*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7*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3,5*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8*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3242980518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2013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62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357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23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5,8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380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732583510"/>
                  </a:ext>
                </a:extLst>
              </a:tr>
              <a:tr h="14841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2013*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0*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1591817762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2014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78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394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27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5,1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421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2970323574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2014*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8*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0*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8*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8*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3814614768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2015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 78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363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21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4,7 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384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3345548383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2015*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6*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6*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7*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3507285832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2016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78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412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22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5,3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434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334851330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2016*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0*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1529657358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2017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79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406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20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5,1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426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2995278900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2017*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20*/23**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10*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44*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964215241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2018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62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368 od tega 30*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14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5,9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382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3523582104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2018*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9*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4,5*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10*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1023899375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2019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75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395 od tega 16*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5,2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415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3943937450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2019*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4*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1183666214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2020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66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322 od tega 26*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9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4,9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331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3962222475"/>
                  </a:ext>
                </a:extLst>
              </a:tr>
              <a:tr h="24511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2020*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 2*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 12*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 1*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 6*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13* (+26* iz legel s srednje dolgo dlako) 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1304191028"/>
                  </a:ext>
                </a:extLst>
              </a:tr>
              <a:tr h="1307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2021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73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350 od tega 37*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19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4,8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369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2462879389"/>
                  </a:ext>
                </a:extLst>
              </a:tr>
              <a:tr h="38235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2021*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5*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28*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2*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5,6*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30* (+37* iz legel s srednje dolgo dlako)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4294763910"/>
                  </a:ext>
                </a:extLst>
              </a:tr>
              <a:tr h="25977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2022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 329 od tega 39*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 5,1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 354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2922290263"/>
                  </a:ext>
                </a:extLst>
              </a:tr>
              <a:tr h="25977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2022*</a:t>
                      </a:r>
                      <a:endParaRPr lang="sl-SI" sz="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3*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 16*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3*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 dirty="0">
                          <a:effectLst/>
                        </a:rPr>
                        <a:t> 5,3*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sl-SI" sz="700" b="1" kern="1200">
                          <a:effectLst/>
                        </a:rPr>
                        <a:t>19* (+39* iz llegel s srednje dolgo dlako)</a:t>
                      </a:r>
                      <a:endParaRPr lang="sl-SI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9" marR="6919" marT="3277" marB="3277"/>
                </a:tc>
                <a:extLst>
                  <a:ext uri="{0D108BD9-81ED-4DB2-BD59-A6C34878D82A}">
                    <a16:rowId xmlns:a16="http://schemas.microsoft.com/office/drawing/2014/main" val="88789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0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 fontScale="90000"/>
          </a:bodyPr>
          <a:lstStyle/>
          <a:p>
            <a:r>
              <a:rPr lang="de-DE" sz="2800" b="1" dirty="0" err="1"/>
              <a:t>Statistika</a:t>
            </a:r>
            <a:r>
              <a:rPr lang="de-DE" sz="2800" b="1" dirty="0"/>
              <a:t> </a:t>
            </a:r>
            <a:r>
              <a:rPr lang="de-DE" sz="2800" b="1" dirty="0" err="1"/>
              <a:t>mladi</a:t>
            </a:r>
            <a:r>
              <a:rPr lang="sl-SI" sz="2800" b="1" dirty="0" err="1"/>
              <a:t>čev</a:t>
            </a:r>
            <a:r>
              <a:rPr lang="sl-SI" sz="2800" b="1" dirty="0"/>
              <a:t> v matični državi vir VDH: </a:t>
            </a:r>
            <a:r>
              <a:rPr lang="de-DE" sz="2800" b="1" dirty="0">
                <a:hlinkClick r:id="rId2"/>
              </a:rPr>
              <a:t>http://www.vdh.de/presse/welpenstatistik/</a:t>
            </a:r>
            <a:r>
              <a:rPr lang="sl-SI" sz="2800" b="1" dirty="0"/>
              <a:t> - v letu 2017 število mladičev v matični državi prvič pade pod 10.000, v letu 2021 pa znaša 10.031!</a:t>
            </a:r>
            <a:br>
              <a:rPr lang="de-DE" sz="2800" b="1" dirty="0"/>
            </a:br>
            <a:endParaRPr lang="de-DE" sz="2800" b="1" dirty="0"/>
          </a:p>
        </p:txBody>
      </p:sp>
      <p:graphicFrame>
        <p:nvGraphicFramePr>
          <p:cNvPr id="5" name="Označba mesta vsebine 19">
            <a:extLst>
              <a:ext uri="{FF2B5EF4-FFF2-40B4-BE49-F238E27FC236}">
                <a16:creationId xmlns:a16="http://schemas.microsoft.com/office/drawing/2014/main" id="{0F523642-106D-4029-9E80-8073FAE00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896348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194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772DE-32C7-ED05-F14C-7DDFE7CA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Kolčna displazija pri vzrejno pregledanih psih v letu 2022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D203C1CB-EF4D-3D20-F877-1A659FB0E35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8226748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Inhaltsplatzhalter 14">
            <a:extLst>
              <a:ext uri="{FF2B5EF4-FFF2-40B4-BE49-F238E27FC236}">
                <a16:creationId xmlns:a16="http://schemas.microsoft.com/office/drawing/2014/main" id="{009A6129-AD1D-8B1F-923F-6A7B8BFEAB4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6891575"/>
              </p:ext>
            </p:extLst>
          </p:nvPr>
        </p:nvGraphicFramePr>
        <p:xfrm>
          <a:off x="5089525" y="2160588"/>
          <a:ext cx="4184650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820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3C508-806F-12E8-5252-EF2E1269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Komolčna displazija pri vzrejno pregledanih psih v letu 2022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EEFDEFD5-C48C-5653-C198-B8172EFC1D5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880405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B694254D-17D5-38FA-C330-E60F252D4D3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2191808"/>
              </p:ext>
            </p:extLst>
          </p:nvPr>
        </p:nvGraphicFramePr>
        <p:xfrm>
          <a:off x="5089525" y="2160588"/>
          <a:ext cx="4184650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39731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9264</TotalTime>
  <Words>1238</Words>
  <Application>Microsoft Office PowerPoint</Application>
  <PresentationFormat>Breitbild</PresentationFormat>
  <Paragraphs>314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Facette</vt:lpstr>
      <vt:lpstr>Poročilo vzrejne komisije za nemške ovčarje 2022 </vt:lpstr>
      <vt:lpstr>Vzrejni pregledi v letu 2022</vt:lpstr>
      <vt:lpstr>PowerPoint-Präsentation</vt:lpstr>
      <vt:lpstr>Skupno na 4 slovenskih vzrejnih pregledih v letu 2022 po vzrejnih razredih</vt:lpstr>
      <vt:lpstr>Vzrejno pregledani psi  v obdobju 2011-2022</vt:lpstr>
      <vt:lpstr>Statistika psov, vir rodovna knjiga KZS 2009-2022 </vt:lpstr>
      <vt:lpstr>Statistika mladičev v matični državi vir VDH: http://www.vdh.de/presse/welpenstatistik/ - v letu 2017 število mladičev v matični državi prvič pade pod 10.000, v letu 2021 pa znaša 10.031! </vt:lpstr>
      <vt:lpstr>Kolčna displazija pri vzrejno pregledanih psih v letu 2022</vt:lpstr>
      <vt:lpstr>Komolčna displazija pri vzrejno pregledanih psih v letu 2022</vt:lpstr>
      <vt:lpstr>Vzrejni cilj VKNO: vzrejati zdrave, vitalne in pasemsko tipične predstavnike pasme</vt:lpstr>
      <vt:lpstr>Preizkus značaja</vt:lpstr>
      <vt:lpstr>Prehodno vretence L7-S1, deformacije odgovorne za nastanek degenrativne lumbosakralne stenoze (cauda equina)</vt:lpstr>
      <vt:lpstr>Degenerativna mielopatija - test</vt:lpstr>
      <vt:lpstr>Hvala za vašo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Poročilo vzrejne komisije 2019</dc:title>
  <dc:creator>Katja Krajnc</dc:creator>
  <cp:lastModifiedBy>Katja Krajnc</cp:lastModifiedBy>
  <cp:revision>37</cp:revision>
  <dcterms:created xsi:type="dcterms:W3CDTF">2020-12-21T12:45:32Z</dcterms:created>
  <dcterms:modified xsi:type="dcterms:W3CDTF">2023-01-03T12:19:33Z</dcterms:modified>
</cp:coreProperties>
</file>